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316" r:id="rId4"/>
    <p:sldId id="318" r:id="rId5"/>
    <p:sldId id="338" r:id="rId6"/>
    <p:sldId id="288" r:id="rId7"/>
    <p:sldId id="345" r:id="rId8"/>
    <p:sldId id="346" r:id="rId9"/>
    <p:sldId id="319" r:id="rId10"/>
    <p:sldId id="339" r:id="rId11"/>
    <p:sldId id="341" r:id="rId12"/>
    <p:sldId id="347" r:id="rId13"/>
    <p:sldId id="328" r:id="rId14"/>
    <p:sldId id="332" r:id="rId15"/>
    <p:sldId id="343" r:id="rId16"/>
    <p:sldId id="281" r:id="rId17"/>
  </p:sldIdLst>
  <p:sldSz cx="9144000" cy="5715000" type="screen16x10"/>
  <p:notesSz cx="6802438" cy="99345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59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6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pos="5488" userDrawn="1">
          <p15:clr>
            <a:srgbClr val="A4A3A4"/>
          </p15:clr>
        </p15:guide>
        <p15:guide id="4" orient="horz" pos="3388" userDrawn="1">
          <p15:clr>
            <a:srgbClr val="A4A3A4"/>
          </p15:clr>
        </p15:guide>
        <p15:guide id="5" orient="horz" pos="3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38"/>
    <a:srgbClr val="CA4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87ECB-659A-4B97-B17F-EC69E7EB2B8C}" v="701" dt="2021-07-26T08:00:20.0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6" autoAdjust="0"/>
    <p:restoredTop sz="93552" autoAdjust="0"/>
  </p:normalViewPr>
  <p:slideViewPr>
    <p:cSldViewPr snapToGrid="0">
      <p:cViewPr>
        <p:scale>
          <a:sx n="100" d="100"/>
          <a:sy n="100" d="100"/>
        </p:scale>
        <p:origin x="624" y="72"/>
      </p:cViewPr>
      <p:guideLst>
        <p:guide orient="horz" pos="666"/>
        <p:guide pos="272"/>
        <p:guide pos="5488"/>
        <p:guide orient="horz" pos="3388"/>
        <p:guide orient="horz" pos="3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1B351-3541-4D2E-8BEC-A80BA15C22BF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B5003-8952-44AB-B73C-82E001251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3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7CAF-2CD1-40C3-A734-63C05E2CDCC5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64162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261F5-39FA-429B-97AC-C119291876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1pPr>
    <a:lvl2pPr marL="405216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2pPr>
    <a:lvl3pPr marL="810433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3pPr>
    <a:lvl4pPr marL="1215649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4pPr>
    <a:lvl5pPr marL="162086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5pPr>
    <a:lvl6pPr marL="2026082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6pPr>
    <a:lvl7pPr marL="2431298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7pPr>
    <a:lvl8pPr marL="2836515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8pPr>
    <a:lvl9pPr marL="3241731" algn="l" defTabSz="810433" rtl="0" eaLnBrk="1" latinLnBrk="1" hangingPunct="1">
      <a:defRPr sz="10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48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60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31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5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4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527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9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ko-KR" sz="1100" b="0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15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7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92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55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0261F5-39FA-429B-97AC-C11929187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4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107" y="1442723"/>
            <a:ext cx="6585373" cy="724746"/>
          </a:xfrm>
        </p:spPr>
        <p:txBody>
          <a:bodyPr vert="horz" lIns="0" tIns="0" rIns="0" bIns="0" rtlCol="0"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>
              <a:lnSpc>
                <a:spcPct val="114000"/>
              </a:lnSpc>
              <a:defRPr lang="en-US" altLang="en-US" sz="2800" b="1" kern="1200" spc="-5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lvl="0" defTabSz="914400">
              <a:lnSpc>
                <a:spcPct val="110000"/>
              </a:lnSpc>
            </a:pPr>
            <a:endParaRPr kumimoji="0" lang="ko-KR" altLang="en-US" sz="2650" b="1" i="0" u="none" strike="noStrike" kern="1200" cap="none" spc="-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2107" y="2397764"/>
            <a:ext cx="6585373" cy="1379802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000" spc="-50" baseline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나눔바른고딕" panose="020B0603020101020101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7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7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2910" y="380471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91440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6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kumimoji="0" lang="en-US" altLang="en-US" sz="1800" b="1" i="0" u="none" strike="noStrike" kern="1200" cap="none" spc="-50" normalizeH="0" baseline="0" dirty="0">
          <a:ln>
            <a:noFill/>
          </a:ln>
          <a:solidFill>
            <a:prstClr val="black">
              <a:lumMod val="85000"/>
              <a:lumOff val="15000"/>
            </a:prstClr>
          </a:solidFill>
          <a:effectLst/>
          <a:uLnTx/>
          <a:uFillTx/>
          <a:latin typeface="Century Gothic" panose="020B0502020202020204" pitchFamily="34" charset="0"/>
          <a:ea typeface="나눔바른고딕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08923" y="1312259"/>
            <a:ext cx="5441114" cy="97266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ko-KR" sz="2100" dirty="0" smtClean="0">
                <a:solidFill>
                  <a:schemeClr val="accent2">
                    <a:lumMod val="75000"/>
                  </a:schemeClr>
                </a:solidFill>
              </a:rPr>
              <a:t>ELECTRON JS </a:t>
            </a:r>
            <a:r>
              <a:rPr lang="ko-KR" altLang="en-US" sz="2100" dirty="0" smtClean="0">
                <a:solidFill>
                  <a:schemeClr val="accent2">
                    <a:lumMod val="75000"/>
                  </a:schemeClr>
                </a:solidFill>
              </a:rPr>
              <a:t>소개서</a:t>
            </a:r>
            <a:endParaRPr lang="ko-KR" altLang="en-US" sz="21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08923" y="5207028"/>
            <a:ext cx="4380422" cy="182596"/>
            <a:chOff x="5277927" y="6192011"/>
            <a:chExt cx="4380422" cy="18259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927" y="6192011"/>
              <a:ext cx="922847" cy="18259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39851" y="6221754"/>
              <a:ext cx="570426" cy="12311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 algn="ctr">
                <a:lnSpc>
                  <a:spcPct val="100000"/>
                </a:lnSpc>
              </a:pPr>
              <a:r>
                <a:rPr lang="ko-KR" altLang="en-US" sz="800" b="1" spc="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문서작성자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0750" y="6214060"/>
              <a:ext cx="3367599" cy="138499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indent="0">
                <a:lnSpc>
                  <a:spcPct val="12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000" spc="-50" baseline="0"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/>
              </a:lvl2pPr>
              <a:lvl3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</a:lvl3pPr>
              <a:lvl4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4pPr>
              <a:lvl5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5pPr>
              <a:lvl6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6pPr>
              <a:lvl7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7pPr>
              <a:lvl8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8pPr>
              <a:lvl9pPr indent="0" algn="ctr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/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900" b="1" spc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보안연구소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박건형 연구원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/ 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작성일자 </a:t>
              </a:r>
              <a:r>
                <a:rPr lang="en-US" altLang="ko-KR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: 2022</a:t>
              </a:r>
              <a:r>
                <a:rPr lang="ko-KR" altLang="en-US" sz="9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년 </a:t>
              </a:r>
              <a:r>
                <a:rPr lang="en-US" altLang="ko-KR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12</a:t>
              </a:r>
              <a:r>
                <a:rPr lang="ko-KR" altLang="en-US" sz="900" b="1" spc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월</a:t>
              </a:r>
              <a:endParaRPr lang="ko-KR" altLang="en-US" sz="900" b="1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9" name="직선 연결선 18"/>
          <p:cNvCxnSpPr>
            <a:cxnSpLocks/>
          </p:cNvCxnSpPr>
          <p:nvPr/>
        </p:nvCxnSpPr>
        <p:spPr>
          <a:xfrm>
            <a:off x="1029019" y="2314667"/>
            <a:ext cx="315109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11714589-24DD-4ED6-842F-F0B3A5477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721" y="2361936"/>
            <a:ext cx="3482393" cy="459730"/>
          </a:xfrm>
        </p:spPr>
        <p:txBody>
          <a:bodyPr>
            <a:normAutofit/>
          </a:bodyPr>
          <a:lstStyle/>
          <a:p>
            <a:pPr algn="r"/>
            <a:r>
              <a:rPr lang="en-US" altLang="ko-KR" sz="1800" dirty="0" err="1" smtClean="0"/>
              <a:t>electronJS</a:t>
            </a:r>
            <a:r>
              <a:rPr lang="en-US" altLang="ko-KR" sz="1800" dirty="0" smtClean="0"/>
              <a:t> Guide</a:t>
            </a:r>
            <a:endParaRPr lang="en-US" altLang="ko-KR" sz="1800" dirty="0"/>
          </a:p>
          <a:p>
            <a:pPr algn="r"/>
            <a:endParaRPr lang="ko-KR" altLang="en-US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" y="63801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en-US" altLang="ko-KR" sz="1400" dirty="0" smtClean="0">
                <a:latin typeface="+mn-ea"/>
                <a:ea typeface="+mn-ea"/>
              </a:rPr>
              <a:t>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 smtClean="0"/>
              <a:t>4. </a:t>
            </a:r>
            <a:r>
              <a:rPr lang="ko-KR" altLang="en-US" dirty="0" err="1" smtClean="0"/>
              <a:t>써드파티</a:t>
            </a:r>
            <a:r>
              <a:rPr lang="ko-KR" altLang="en-US" dirty="0" smtClean="0"/>
              <a:t> 지원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en-US" altLang="ko-KR" sz="1200" dirty="0" err="1" smtClean="0"/>
              <a:t>nodeJS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npm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사용가능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빌드 툴과 </a:t>
            </a:r>
            <a:r>
              <a:rPr lang="ko-KR" altLang="en-US" dirty="0" err="1" smtClean="0"/>
              <a:t>인스톨러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 </a:t>
            </a:r>
            <a:r>
              <a:rPr lang="ko-KR" altLang="en-US" sz="1200" dirty="0" smtClean="0"/>
              <a:t>순식간에 </a:t>
            </a:r>
            <a:r>
              <a:rPr lang="ko-KR" altLang="en-US" sz="1200" dirty="0" err="1" smtClean="0"/>
              <a:t>패키징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인스톨러</a:t>
            </a:r>
            <a:r>
              <a:rPr lang="ko-KR" altLang="en-US" sz="1200" dirty="0" smtClean="0"/>
              <a:t> 생성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자동 업데이트 가능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81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en-US" altLang="ko-KR" sz="1400" dirty="0" smtClean="0">
                <a:latin typeface="+mn-ea"/>
                <a:ea typeface="+mn-ea"/>
              </a:rPr>
              <a:t>-2) </a:t>
            </a:r>
            <a:r>
              <a:rPr lang="ko-KR" altLang="en-US" sz="1400" dirty="0" smtClean="0">
                <a:latin typeface="+mn-ea"/>
                <a:ea typeface="+mn-ea"/>
              </a:rPr>
              <a:t>단점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 smtClean="0"/>
              <a:t>1. </a:t>
            </a:r>
            <a:r>
              <a:rPr lang="ko-KR" altLang="en-US" dirty="0" smtClean="0"/>
              <a:t>큰 설치 </a:t>
            </a:r>
            <a:r>
              <a:rPr lang="ko-KR" altLang="en-US" dirty="0" err="1" smtClean="0"/>
              <a:t>파일용량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node.js, </a:t>
            </a:r>
            <a:r>
              <a:rPr lang="en-US" altLang="ko-KR" sz="1200" dirty="0" err="1" smtClean="0"/>
              <a:t>npm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</a:t>
            </a:r>
            <a:r>
              <a:rPr lang="ko-KR" altLang="en-US" sz="1200" dirty="0" err="1" smtClean="0"/>
              <a:t>패키징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높은 기본 앱 용량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 smtClean="0"/>
              <a:t>상대적으로 느린 속도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err="1" smtClean="0"/>
              <a:t>네이티브</a:t>
            </a:r>
            <a:r>
              <a:rPr lang="ko-KR" altLang="en-US" sz="1200" dirty="0" smtClean="0"/>
              <a:t> 앱 보다는 효율성 저하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느린 속도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 smtClean="0"/>
              <a:t>보안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사용자가 앱 소스코드를 역 컴파일 가능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소스 노출</a:t>
            </a:r>
            <a:endParaRPr lang="en-US" altLang="ko-KR" sz="12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015740" y="899870"/>
            <a:ext cx="4511040" cy="2605330"/>
            <a:chOff x="4015740" y="899870"/>
            <a:chExt cx="4511040" cy="210241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61983" t="27956" r="20269" b="25258"/>
            <a:stretch/>
          </p:blipFill>
          <p:spPr>
            <a:xfrm>
              <a:off x="4015740" y="899870"/>
              <a:ext cx="4511040" cy="210241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6271260" y="1973056"/>
              <a:ext cx="1668780" cy="2824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53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366010" y="253981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9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5</a:t>
            </a:r>
            <a:r>
              <a:rPr lang="en-US" altLang="ko-KR" dirty="0" smtClean="0">
                <a:latin typeface="+mj-ea"/>
              </a:rPr>
              <a:t>. </a:t>
            </a:r>
            <a:r>
              <a:rPr lang="en-US" altLang="ko-KR" dirty="0" err="1" smtClean="0">
                <a:latin typeface="+mj-ea"/>
              </a:rPr>
              <a:t>ElectronJS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설치 및 빌드</a:t>
            </a:r>
            <a:r>
              <a:rPr lang="en-US" altLang="ko-KR" dirty="0" smtClean="0">
                <a:latin typeface="+mj-ea"/>
              </a:rPr>
              <a:t>, </a:t>
            </a:r>
            <a:r>
              <a:rPr lang="ko-KR" altLang="en-US" dirty="0" smtClean="0">
                <a:latin typeface="+mj-ea"/>
              </a:rPr>
              <a:t>실행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74646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5</a:t>
            </a:r>
            <a:r>
              <a:rPr lang="en-US" altLang="ko-KR" sz="1400" dirty="0" smtClean="0">
                <a:latin typeface="+mn-ea"/>
                <a:ea typeface="+mn-ea"/>
              </a:rPr>
              <a:t>-1) </a:t>
            </a:r>
            <a:r>
              <a:rPr lang="en-US" altLang="ko-KR" sz="1400" dirty="0" smtClean="0">
                <a:latin typeface="+mn-ea"/>
                <a:ea typeface="+mn-ea"/>
              </a:rPr>
              <a:t>Electron JS </a:t>
            </a:r>
            <a:r>
              <a:rPr lang="ko-KR" altLang="en-US" sz="1400" dirty="0" smtClean="0">
                <a:latin typeface="+mn-ea"/>
                <a:ea typeface="+mn-ea"/>
              </a:rPr>
              <a:t>설정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9114" t="14629" r="70619" b="33334"/>
          <a:stretch/>
        </p:blipFill>
        <p:spPr>
          <a:xfrm>
            <a:off x="647701" y="1433315"/>
            <a:ext cx="8181974" cy="40626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01266" y="2181226"/>
            <a:ext cx="5390009" cy="552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20316" y="2857500"/>
            <a:ext cx="5390009" cy="1190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6. </a:t>
            </a:r>
            <a:r>
              <a:rPr lang="ko-KR" altLang="en-US" dirty="0" smtClean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CB624EE-60F9-CA51-EA62-DD94B8417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4201"/>
              </p:ext>
            </p:extLst>
          </p:nvPr>
        </p:nvGraphicFramePr>
        <p:xfrm>
          <a:off x="846181" y="1516443"/>
          <a:ext cx="7436524" cy="347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9662">
                  <a:extLst>
                    <a:ext uri="{9D8B030D-6E8A-4147-A177-3AD203B41FA5}">
                      <a16:colId xmlns:a16="http://schemas.microsoft.com/office/drawing/2014/main" val="231867536"/>
                    </a:ext>
                  </a:extLst>
                </a:gridCol>
                <a:gridCol w="6486862">
                  <a:extLst>
                    <a:ext uri="{9D8B030D-6E8A-4147-A177-3AD203B41FA5}">
                      <a16:colId xmlns:a16="http://schemas.microsoft.com/office/drawing/2014/main" val="3179995994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17839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Status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531534"/>
                  </a:ext>
                </a:extLst>
              </a:tr>
              <a:tr h="237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Command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+mj-ea"/>
                        <a:buAutoNum type="circleNumDbPlain"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Calculator App</a:t>
                      </a:r>
                      <a:endParaRPr lang="ko-KR" altLang="en-US" sz="90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44486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6694" t="24803" r="76613" b="13835"/>
          <a:stretch/>
        </p:blipFill>
        <p:spPr>
          <a:xfrm>
            <a:off x="3035300" y="1992671"/>
            <a:ext cx="3644900" cy="258817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72150" y="2384715"/>
            <a:ext cx="908050" cy="663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6</a:t>
            </a:r>
            <a:r>
              <a:rPr lang="en-US" altLang="ko-KR" smtClean="0">
                <a:latin typeface="+mj-ea"/>
              </a:rPr>
              <a:t>. </a:t>
            </a:r>
            <a:r>
              <a:rPr lang="ko-KR" altLang="en-US" dirty="0" smtClean="0">
                <a:latin typeface="+mj-ea"/>
              </a:rPr>
              <a:t>마무리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8790" t="8746" r="76452" b="45836"/>
          <a:stretch/>
        </p:blipFill>
        <p:spPr>
          <a:xfrm>
            <a:off x="535997" y="1433315"/>
            <a:ext cx="7829549" cy="411023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85083" y="3175289"/>
            <a:ext cx="4487141" cy="1231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9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2419854" y="2990099"/>
            <a:ext cx="5092405" cy="358669"/>
          </a:xfrm>
        </p:spPr>
        <p:txBody>
          <a:bodyPr/>
          <a:lstStyle/>
          <a:p>
            <a:pPr algn="r"/>
            <a:r>
              <a:rPr lang="ko-KR" altLang="en-US" sz="1600" dirty="0" smtClean="0"/>
              <a:t>감사합니다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14" name="Text Box 136">
            <a:extLst>
              <a:ext uri="{FF2B5EF4-FFF2-40B4-BE49-F238E27FC236}">
                <a16:creationId xmlns:a16="http://schemas.microsoft.com/office/drawing/2014/main" id="{7271F3F8-EF3F-4C81-8DE6-88E3318E18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596221" y="3272392"/>
            <a:ext cx="2916038" cy="1661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90000"/>
              </a:lnSpc>
              <a:spcBef>
                <a:spcPct val="50000"/>
              </a:spcBef>
              <a:buClr>
                <a:srgbClr val="333333"/>
              </a:buClr>
              <a:tabLst>
                <a:tab pos="749300" algn="l"/>
              </a:tabLst>
            </a:pP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위드네트웍스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1200" b="1" dirty="0" err="1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보안연구소</a:t>
            </a:r>
            <a:r>
              <a:rPr lang="ko-KR" altLang="en-US" sz="1200" b="1" dirty="0" smtClean="0">
                <a:solidFill>
                  <a:schemeClr val="accent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연구원 박건형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pic>
        <p:nvPicPr>
          <p:cNvPr id="16" name="Picture 8" descr="ìëë¤í¸ìì¤ì ëí ì´ë¯¸ì§ ê²ìê²°ê³¼">
            <a:extLst>
              <a:ext uri="{FF2B5EF4-FFF2-40B4-BE49-F238E27FC236}">
                <a16:creationId xmlns:a16="http://schemas.microsoft.com/office/drawing/2014/main" id="{714FA020-2570-43A4-90CA-051A94E1A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8280" r="5966" b="6599"/>
          <a:stretch/>
        </p:blipFill>
        <p:spPr bwMode="auto">
          <a:xfrm>
            <a:off x="1631741" y="2149538"/>
            <a:ext cx="3429000" cy="6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CCD4D3-D76B-415C-847A-F48548415BA6}"/>
              </a:ext>
            </a:extLst>
          </p:cNvPr>
          <p:cNvGrpSpPr/>
          <p:nvPr/>
        </p:nvGrpSpPr>
        <p:grpSpPr>
          <a:xfrm>
            <a:off x="1631741" y="2769110"/>
            <a:ext cx="5880518" cy="176982"/>
            <a:chOff x="6469627" y="3429000"/>
            <a:chExt cx="4665406" cy="17698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B4DB46-4BD1-4975-804F-1E9AC7482222}"/>
                </a:ext>
              </a:extLst>
            </p:cNvPr>
            <p:cNvSpPr/>
            <p:nvPr userDrawn="1"/>
          </p:nvSpPr>
          <p:spPr>
            <a:xfrm>
              <a:off x="6469627" y="342900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72E343-7CD6-443E-860E-D306917EC2BF}"/>
                </a:ext>
              </a:extLst>
            </p:cNvPr>
            <p:cNvSpPr/>
            <p:nvPr userDrawn="1"/>
          </p:nvSpPr>
          <p:spPr>
            <a:xfrm>
              <a:off x="7683911" y="3506430"/>
              <a:ext cx="3451122" cy="995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2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08923" y="932433"/>
            <a:ext cx="6768557" cy="724746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ko-KR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제목 4"/>
          <p:cNvSpPr txBox="1">
            <a:spLocks/>
          </p:cNvSpPr>
          <p:nvPr/>
        </p:nvSpPr>
        <p:spPr>
          <a:xfrm>
            <a:off x="1008923" y="1715155"/>
            <a:ext cx="5343118" cy="2330407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114000"/>
              </a:lnSpc>
              <a:spcBef>
                <a:spcPct val="0"/>
              </a:spcBef>
              <a:buNone/>
              <a:defRPr kumimoji="0" lang="en-US" altLang="en-US" sz="2800" b="1" i="0" u="none" strike="noStrike" kern="1200" cap="none" spc="-5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개요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활용사례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smtClean="0">
                <a:latin typeface="+mj-ea"/>
              </a:rPr>
              <a:t>Electron JS </a:t>
            </a:r>
            <a:r>
              <a:rPr lang="ko-KR" altLang="en-US" sz="1600" dirty="0" smtClean="0">
                <a:latin typeface="+mj-ea"/>
              </a:rPr>
              <a:t>배경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err="1" smtClean="0">
                <a:latin typeface="+mj-ea"/>
              </a:rPr>
              <a:t>장ㆍ단점</a:t>
            </a:r>
            <a:endParaRPr lang="en-US" altLang="ko-KR" sz="1600" dirty="0" smtClean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en-US" altLang="ko-KR" sz="1600" dirty="0" err="1" smtClean="0">
                <a:latin typeface="+mj-ea"/>
              </a:rPr>
              <a:t>ElectronJS</a:t>
            </a:r>
            <a:r>
              <a:rPr lang="en-US" altLang="ko-KR" sz="1600" dirty="0" smtClean="0">
                <a:latin typeface="+mj-ea"/>
              </a:rPr>
              <a:t> </a:t>
            </a:r>
            <a:r>
              <a:rPr lang="ko-KR" altLang="en-US" sz="1600" dirty="0" smtClean="0">
                <a:latin typeface="+mj-ea"/>
              </a:rPr>
              <a:t>설치 및 빌드</a:t>
            </a:r>
            <a:r>
              <a:rPr lang="en-US" altLang="ko-KR" sz="1600" dirty="0" smtClean="0">
                <a:latin typeface="+mj-ea"/>
              </a:rPr>
              <a:t>, </a:t>
            </a:r>
            <a:r>
              <a:rPr lang="ko-KR" altLang="en-US" sz="1600" dirty="0" smtClean="0">
                <a:latin typeface="+mj-ea"/>
              </a:rPr>
              <a:t>실행</a:t>
            </a:r>
            <a:endParaRPr lang="en-US" altLang="ko-KR" sz="1600" dirty="0">
              <a:latin typeface="+mj-ea"/>
            </a:endParaRPr>
          </a:p>
          <a:p>
            <a:pPr marL="342900" indent="-342900">
              <a:lnSpc>
                <a:spcPct val="190000"/>
              </a:lnSpc>
              <a:buAutoNum type="arabicPeriod"/>
            </a:pPr>
            <a:r>
              <a:rPr lang="ko-KR" altLang="en-US" sz="1600" dirty="0" smtClean="0">
                <a:latin typeface="+mj-ea"/>
              </a:rPr>
              <a:t>마무리</a:t>
            </a:r>
            <a:endParaRPr lang="en-US" altLang="ko-KR" sz="16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0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1-1)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en-US" altLang="ko-KR" sz="1400" dirty="0" smtClean="0">
                <a:latin typeface="+mj-ea"/>
              </a:rPr>
              <a:t> </a:t>
            </a:r>
            <a:r>
              <a:rPr lang="ko-KR" altLang="en-US" sz="1400" dirty="0" smtClean="0">
                <a:latin typeface="+mj-ea"/>
              </a:rPr>
              <a:t>란</a:t>
            </a:r>
            <a:r>
              <a:rPr lang="en-US" altLang="ko-KR" sz="1400" dirty="0" smtClean="0">
                <a:latin typeface="+mj-ea"/>
              </a:rPr>
              <a:t>?</a:t>
            </a:r>
            <a:endParaRPr lang="en-US" altLang="ko-KR" sz="1400" dirty="0">
              <a:latin typeface="+mn-ea"/>
              <a:ea typeface="+mn-ea"/>
            </a:endParaRPr>
          </a:p>
        </p:txBody>
      </p:sp>
      <p:sp>
        <p:nvSpPr>
          <p:cNvPr id="9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1152283" y="4479353"/>
            <a:ext cx="6777990" cy="299474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j-ea"/>
                <a:ea typeface="+mn-ea"/>
              </a:rPr>
              <a:t>‘</a:t>
            </a:r>
            <a:r>
              <a:rPr lang="ko-KR" altLang="en-US" sz="1400" b="0" dirty="0" smtClean="0">
                <a:latin typeface="+mj-ea"/>
                <a:ea typeface="+mn-ea"/>
              </a:rPr>
              <a:t>웹 기술로 데스크톱 애플리케이션 개발을 할 수 있게 해주는 소프트웨어 프레임워크</a:t>
            </a:r>
            <a:r>
              <a:rPr lang="en-US" altLang="ko-KR" sz="1400" b="0" dirty="0" smtClean="0">
                <a:latin typeface="+mj-ea"/>
                <a:ea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node.js </a:t>
            </a:r>
            <a:r>
              <a:rPr lang="ko-KR" altLang="en-US" sz="1400" b="0" dirty="0">
                <a:latin typeface="+mn-ea"/>
                <a:ea typeface="+mn-ea"/>
              </a:rPr>
              <a:t>기반으로 </a:t>
            </a:r>
            <a:r>
              <a:rPr lang="en-US" altLang="ko-KR" sz="1400" b="0" dirty="0">
                <a:latin typeface="+mn-ea"/>
                <a:ea typeface="+mn-ea"/>
              </a:rPr>
              <a:t>JS, HTML, CSS</a:t>
            </a:r>
            <a:r>
              <a:rPr lang="ko-KR" altLang="en-US" sz="1400" b="0" dirty="0">
                <a:latin typeface="+mn-ea"/>
                <a:ea typeface="+mn-ea"/>
              </a:rPr>
              <a:t>를 사용하여 </a:t>
            </a:r>
            <a:r>
              <a:rPr lang="en-US" altLang="ko-KR" sz="1400" b="0" dirty="0">
                <a:latin typeface="+mn-ea"/>
                <a:ea typeface="+mn-ea"/>
              </a:rPr>
              <a:t>Desktop Application</a:t>
            </a:r>
            <a:r>
              <a:rPr lang="ko-KR" altLang="en-US" sz="1400" b="0" dirty="0">
                <a:latin typeface="+mn-ea"/>
                <a:ea typeface="+mn-ea"/>
              </a:rPr>
              <a:t>을 만듭니다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endParaRPr lang="en-US" altLang="ko-KR" sz="1400" b="0" dirty="0">
              <a:latin typeface="+mn-ea"/>
              <a:ea typeface="+mn-ea"/>
            </a:endParaRPr>
          </a:p>
        </p:txBody>
      </p:sp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133693"/>
            <a:ext cx="7483702" cy="990795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1400" b="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12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65" y="1706724"/>
            <a:ext cx="3906982" cy="22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 smtClean="0">
                <a:latin typeface="+mn-ea"/>
                <a:ea typeface="+mn-ea"/>
              </a:rPr>
              <a:t>Electron</a:t>
            </a:r>
            <a:r>
              <a:rPr lang="ko-KR" altLang="en-US" sz="1400" b="0" dirty="0" smtClean="0">
                <a:latin typeface="+mn-ea"/>
                <a:ea typeface="+mn-ea"/>
              </a:rPr>
              <a:t>은 </a:t>
            </a:r>
            <a:r>
              <a:rPr lang="ko-KR" altLang="en-US" sz="1400" b="0" dirty="0" smtClean="0">
                <a:latin typeface="+mn-ea"/>
                <a:ea typeface="+mn-ea"/>
              </a:rPr>
              <a:t>기본 개발 환경 없이 </a:t>
            </a:r>
            <a:r>
              <a:rPr lang="en-US" altLang="ko-KR" sz="1400" b="0" dirty="0" smtClean="0">
                <a:latin typeface="+mn-ea"/>
                <a:ea typeface="+mn-ea"/>
              </a:rPr>
              <a:t>JavaScript </a:t>
            </a:r>
            <a:r>
              <a:rPr lang="ko-KR" altLang="en-US" sz="1400" b="0" dirty="0" smtClean="0">
                <a:latin typeface="+mn-ea"/>
                <a:ea typeface="+mn-ea"/>
              </a:rPr>
              <a:t>코드베이스를 유지하고 </a:t>
            </a:r>
            <a:r>
              <a:rPr lang="en-US" altLang="ko-KR" sz="1400" b="0" dirty="0" smtClean="0">
                <a:latin typeface="+mn-ea"/>
                <a:ea typeface="+mn-ea"/>
              </a:rPr>
              <a:t>Windows, </a:t>
            </a:r>
            <a:r>
              <a:rPr lang="en-US" altLang="ko-KR" sz="1400" b="0" dirty="0" err="1" smtClean="0">
                <a:latin typeface="+mn-ea"/>
                <a:ea typeface="+mn-ea"/>
              </a:rPr>
              <a:t>macOS</a:t>
            </a:r>
            <a:r>
              <a:rPr lang="en-US" altLang="ko-KR" sz="1400" b="0" dirty="0" smtClean="0">
                <a:latin typeface="+mn-ea"/>
                <a:ea typeface="+mn-ea"/>
              </a:rPr>
              <a:t>, Linux</a:t>
            </a:r>
            <a:r>
              <a:rPr lang="ko-KR" altLang="en-US" sz="1400" b="0" dirty="0" smtClean="0">
                <a:latin typeface="+mn-ea"/>
                <a:ea typeface="+mn-ea"/>
              </a:rPr>
              <a:t>에서 </a:t>
            </a:r>
            <a:endParaRPr lang="en-US" altLang="ko-KR" sz="1400" b="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 smtClean="0">
                <a:latin typeface="+mn-ea"/>
                <a:ea typeface="+mn-ea"/>
              </a:rPr>
              <a:t>작동하는 크로스</a:t>
            </a:r>
            <a:r>
              <a:rPr lang="en-US" altLang="ko-KR" sz="1400" b="0" dirty="0" smtClean="0">
                <a:latin typeface="+mn-ea"/>
                <a:ea typeface="+mn-ea"/>
              </a:rPr>
              <a:t>-</a:t>
            </a:r>
            <a:r>
              <a:rPr lang="ko-KR" altLang="en-US" sz="1400" b="0" dirty="0" smtClean="0">
                <a:latin typeface="+mn-ea"/>
                <a:ea typeface="+mn-ea"/>
              </a:rPr>
              <a:t>플랫폼 앱을 만들 수 있습니다</a:t>
            </a:r>
            <a:r>
              <a:rPr lang="en-US" altLang="ko-KR" sz="1400" b="0" dirty="0" smtClean="0">
                <a:latin typeface="+mn-ea"/>
                <a:ea typeface="+mn-ea"/>
              </a:rPr>
              <a:t>.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66" y="996993"/>
            <a:ext cx="3074670" cy="30746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79" y="1434136"/>
            <a:ext cx="3570293" cy="22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682751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 smtClean="0">
                <a:latin typeface="+mj-ea"/>
              </a:rPr>
              <a:t>개요 </a:t>
            </a:r>
            <a:r>
              <a:rPr lang="en-US" altLang="ko-KR" sz="1800" dirty="0">
                <a:latin typeface="+mj-ea"/>
              </a:rPr>
              <a:t/>
            </a:r>
            <a:br>
              <a:rPr lang="en-US" altLang="ko-KR" sz="1800" dirty="0">
                <a:latin typeface="+mj-ea"/>
              </a:rPr>
            </a:b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04441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j-ea"/>
              </a:rPr>
              <a:t>1-2)  </a:t>
            </a:r>
            <a:r>
              <a:rPr lang="en-US" altLang="ko-KR" sz="1400" dirty="0" err="1" smtClean="0">
                <a:latin typeface="+mj-ea"/>
              </a:rPr>
              <a:t>ElectronJS</a:t>
            </a:r>
            <a:r>
              <a:rPr lang="ko-KR" altLang="en-US" sz="1400" dirty="0" smtClean="0">
                <a:latin typeface="+mj-ea"/>
              </a:rPr>
              <a:t>의 구조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3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4027236"/>
            <a:ext cx="7483702" cy="952176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400" b="0" dirty="0"/>
              <a:t>Electron </a:t>
            </a:r>
            <a:r>
              <a:rPr lang="ko-KR" altLang="ko-KR" sz="1400" b="0" dirty="0"/>
              <a:t>은</a:t>
            </a:r>
            <a:r>
              <a:rPr lang="en-US" altLang="ko-KR" sz="1400" b="0" dirty="0"/>
              <a:t> JavaScript, HTML, CSS</a:t>
            </a:r>
            <a:r>
              <a:rPr lang="ko-KR" altLang="ko-KR" sz="1400" b="0" dirty="0"/>
              <a:t>를 활용하는 전통적인 웹개발 방식을 따르기 때문에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/>
              <a:t>React, vue, Angular </a:t>
            </a:r>
            <a:r>
              <a:rPr lang="ko-KR" altLang="ko-KR" sz="1400" b="0" dirty="0"/>
              <a:t>와 같은 프레임워크</a:t>
            </a:r>
            <a:r>
              <a:rPr lang="en-US" altLang="ko-KR" sz="1400" b="0" dirty="0"/>
              <a:t>(</a:t>
            </a:r>
            <a:r>
              <a:rPr lang="ko-KR" altLang="ko-KR" sz="1400" b="0" dirty="0"/>
              <a:t>또는 라이브러리</a:t>
            </a:r>
            <a:r>
              <a:rPr lang="en-US" altLang="ko-KR" sz="1400" b="0" dirty="0"/>
              <a:t>)</a:t>
            </a:r>
            <a:r>
              <a:rPr lang="ko-KR" altLang="ko-KR" sz="1400" b="0" dirty="0"/>
              <a:t>와 함께 사용할 수 있다</a:t>
            </a:r>
            <a:r>
              <a:rPr lang="en-US" altLang="ko-KR" sz="1400" b="0" dirty="0"/>
              <a:t>.</a:t>
            </a:r>
            <a:endParaRPr lang="ko-KR" altLang="ko-KR" sz="1400" b="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7" y="1662507"/>
            <a:ext cx="2143125" cy="200306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41" y="2046694"/>
            <a:ext cx="2554199" cy="11899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1700108"/>
            <a:ext cx="1927860" cy="192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 smtClean="0">
                <a:latin typeface="+mj-ea"/>
              </a:rPr>
              <a:t>활용사례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7" name="내용 개체 틀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02" y="1481453"/>
            <a:ext cx="1373933" cy="15012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461" y="1481452"/>
            <a:ext cx="1328744" cy="15012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1481451"/>
            <a:ext cx="1328744" cy="1501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04" y="3063549"/>
            <a:ext cx="1297528" cy="14534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990" y="3063548"/>
            <a:ext cx="1315149" cy="14654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26" y="2982676"/>
            <a:ext cx="1309032" cy="155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en-US" altLang="ko-KR" dirty="0" smtClean="0">
                <a:latin typeface="+mj-ea"/>
              </a:rPr>
              <a:t>Electron JS </a:t>
            </a:r>
            <a:r>
              <a:rPr lang="ko-KR" altLang="en-US" dirty="0" smtClean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824909" y="2117431"/>
            <a:ext cx="3067723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dirty="0" smtClean="0"/>
              <a:t>  기존 </a:t>
            </a:r>
            <a:r>
              <a:rPr lang="ko-KR" altLang="en-US" dirty="0" err="1" smtClean="0"/>
              <a:t>데스크탑</a:t>
            </a:r>
            <a:r>
              <a:rPr lang="ko-KR" altLang="en-US" dirty="0" smtClean="0"/>
              <a:t> 앱 개발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C++, C# </a:t>
            </a:r>
            <a:r>
              <a:rPr lang="ko-KR" altLang="en-US" sz="1200" dirty="0" smtClean="0"/>
              <a:t>등 접근성이 어려운 언어로 개발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웹 개발자에 비해 적은 </a:t>
            </a:r>
            <a:r>
              <a:rPr lang="ko-KR" altLang="en-US" sz="1200" dirty="0" err="1" smtClean="0"/>
              <a:t>인력풀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추가 인력 </a:t>
            </a:r>
            <a:r>
              <a:rPr lang="ko-KR" altLang="en-US" sz="1200" dirty="0" err="1" smtClean="0"/>
              <a:t>구인시</a:t>
            </a:r>
            <a:r>
              <a:rPr lang="ko-KR" altLang="en-US" sz="1200" dirty="0" smtClean="0"/>
              <a:t> 회사의 개발 비용 상승</a:t>
            </a:r>
            <a:endParaRPr lang="en-US" altLang="ko-KR" sz="12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01" y="1203031"/>
            <a:ext cx="1700499" cy="19116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60" y="3197719"/>
            <a:ext cx="3694179" cy="207797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3-1) </a:t>
            </a:r>
            <a:r>
              <a:rPr lang="ko-KR" altLang="en-US" sz="1400" dirty="0" smtClean="0">
                <a:latin typeface="+mn-ea"/>
                <a:ea typeface="+mn-ea"/>
              </a:rPr>
              <a:t>기존 </a:t>
            </a:r>
            <a:r>
              <a:rPr lang="ko-KR" altLang="en-US" sz="1400" dirty="0" err="1" smtClean="0">
                <a:latin typeface="+mn-ea"/>
                <a:ea typeface="+mn-ea"/>
              </a:rPr>
              <a:t>데</a:t>
            </a:r>
            <a:r>
              <a:rPr lang="ko-KR" altLang="en-US" sz="1400" dirty="0" err="1" smtClean="0">
                <a:latin typeface="+mn-ea"/>
                <a:ea typeface="+mn-ea"/>
              </a:rPr>
              <a:t>스크탑</a:t>
            </a:r>
            <a:r>
              <a:rPr lang="ko-KR" altLang="en-US" sz="1400" dirty="0" smtClean="0">
                <a:latin typeface="+mn-ea"/>
                <a:ea typeface="+mn-ea"/>
              </a:rPr>
              <a:t> 어플리케이션 개발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99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3. </a:t>
            </a:r>
            <a:r>
              <a:rPr lang="en-US" altLang="ko-KR" dirty="0" smtClean="0">
                <a:latin typeface="+mj-ea"/>
              </a:rPr>
              <a:t>Electron JS </a:t>
            </a:r>
            <a:r>
              <a:rPr lang="ko-KR" altLang="en-US" dirty="0" smtClean="0">
                <a:latin typeface="+mj-ea"/>
              </a:rPr>
              <a:t>배경</a:t>
            </a:r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463671" y="1979138"/>
            <a:ext cx="4925098" cy="1866900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 smtClean="0"/>
              <a:t> node.js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V8</a:t>
            </a:r>
            <a:r>
              <a:rPr lang="ko-KR" altLang="en-US" dirty="0" smtClean="0"/>
              <a:t>엔진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브라우저에서만 작동하던 </a:t>
            </a:r>
            <a:r>
              <a:rPr lang="en-US" altLang="ko-KR" sz="1200" dirty="0" smtClean="0"/>
              <a:t>JS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V8</a:t>
            </a:r>
            <a:r>
              <a:rPr lang="ko-KR" altLang="en-US" sz="1200" dirty="0" smtClean="0"/>
              <a:t>엔진을 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통해 </a:t>
            </a:r>
            <a:r>
              <a:rPr lang="en-US" altLang="ko-KR" sz="1200" dirty="0" smtClean="0"/>
              <a:t>JS</a:t>
            </a:r>
            <a:r>
              <a:rPr lang="ko-KR" altLang="en-US" sz="1200" dirty="0" smtClean="0"/>
              <a:t>의 자유도 상승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backend </a:t>
            </a:r>
            <a:r>
              <a:rPr lang="ko-KR" altLang="en-US" sz="1200" dirty="0" smtClean="0"/>
              <a:t>개발 및  </a:t>
            </a:r>
            <a:r>
              <a:rPr lang="ko-KR" altLang="en-US" sz="1200" dirty="0" err="1" smtClean="0"/>
              <a:t>로컬시스템</a:t>
            </a:r>
            <a:r>
              <a:rPr lang="ko-KR" altLang="en-US" sz="1200" dirty="0" smtClean="0"/>
              <a:t> 접근 가능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C++, C#</a:t>
            </a:r>
            <a:r>
              <a:rPr lang="ko-KR" altLang="en-US" sz="1200" dirty="0" smtClean="0"/>
              <a:t>에 비해 쉬운 언어 구조 및 사용자 多</a:t>
            </a:r>
            <a:endParaRPr lang="en-US" altLang="ko-KR" sz="12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11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 smtClean="0">
                <a:latin typeface="+mn-ea"/>
                <a:ea typeface="+mn-ea"/>
              </a:rPr>
              <a:t>3-2) V8</a:t>
            </a:r>
            <a:r>
              <a:rPr lang="ko-KR" altLang="en-US" sz="1400" dirty="0" smtClean="0">
                <a:latin typeface="+mn-ea"/>
                <a:ea typeface="+mn-ea"/>
              </a:rPr>
              <a:t>엔진</a:t>
            </a:r>
            <a:r>
              <a:rPr lang="en-US" altLang="ko-KR" sz="1400" dirty="0" smtClean="0">
                <a:latin typeface="+mn-ea"/>
                <a:ea typeface="+mn-ea"/>
              </a:rPr>
              <a:t>, Node.js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2" y="802801"/>
            <a:ext cx="2352675" cy="2352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462137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2910" y="720536"/>
            <a:ext cx="6777990" cy="358669"/>
          </a:xfrm>
        </p:spPr>
        <p:txBody>
          <a:bodyPr/>
          <a:lstStyle/>
          <a:p>
            <a:r>
              <a:rPr lang="en-US" altLang="ko-KR" dirty="0" smtClean="0">
                <a:latin typeface="+mj-ea"/>
              </a:rPr>
              <a:t>4. </a:t>
            </a:r>
            <a:r>
              <a:rPr lang="ko-KR" altLang="en-US" dirty="0" err="1" smtClean="0">
                <a:latin typeface="+mj-ea"/>
              </a:rPr>
              <a:t>장</a:t>
            </a:r>
            <a:r>
              <a:rPr lang="ko-KR" altLang="en-US" dirty="0" err="1" smtClean="0">
                <a:latin typeface="+mj-ea"/>
              </a:rPr>
              <a:t>ㆍ단점</a:t>
            </a:r>
            <a:endParaRPr lang="ko-KR" altLang="en-US" dirty="0"/>
          </a:p>
        </p:txBody>
      </p:sp>
      <p:sp>
        <p:nvSpPr>
          <p:cNvPr id="4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119988"/>
            <a:ext cx="6777990" cy="358669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en-US" altLang="ko-KR" sz="1400" dirty="0" smtClean="0">
                <a:latin typeface="+mn-ea"/>
                <a:ea typeface="+mn-ea"/>
              </a:rPr>
              <a:t>-1) </a:t>
            </a:r>
            <a:r>
              <a:rPr lang="ko-KR" altLang="en-US" sz="1400" dirty="0" smtClean="0">
                <a:latin typeface="+mn-ea"/>
                <a:ea typeface="+mn-ea"/>
              </a:rPr>
              <a:t>장점</a:t>
            </a:r>
            <a:endParaRPr lang="en-US" altLang="ko-KR" sz="1400" dirty="0">
              <a:latin typeface="+mn-ea"/>
              <a:ea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" y="116700"/>
            <a:ext cx="930537" cy="357306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12206E9B-83EC-4D6C-AE66-A1C22BE9CAA5}"/>
              </a:ext>
            </a:extLst>
          </p:cNvPr>
          <p:cNvSpPr txBox="1">
            <a:spLocks/>
          </p:cNvSpPr>
          <p:nvPr/>
        </p:nvSpPr>
        <p:spPr>
          <a:xfrm>
            <a:off x="723227" y="1519440"/>
            <a:ext cx="7483702" cy="3135721"/>
          </a:xfrm>
          <a:prstGeom prst="rect">
            <a:avLst/>
          </a:prstGeom>
        </p:spPr>
        <p:txBody>
          <a:bodyPr vert="horz" lIns="0" tIns="0" rIns="0" bIns="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kumimoji="0" lang="en-US" altLang="en-US" sz="1800" b="1" i="0" u="none" strike="noStrike" kern="1200" cap="none" spc="-50" normalizeH="0" baseline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나눔바른고딕" panose="020B0603020101020101" pitchFamily="50" charset="-127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dirty="0" smtClean="0"/>
              <a:t>1. </a:t>
            </a:r>
            <a:r>
              <a:rPr lang="ko-KR" altLang="en-US" dirty="0" smtClean="0"/>
              <a:t>낮은 </a:t>
            </a:r>
            <a:r>
              <a:rPr lang="ko-KR" altLang="en-US" dirty="0" err="1" smtClean="0"/>
              <a:t>러닝커브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 smtClean="0"/>
              <a:t>  - </a:t>
            </a:r>
            <a:r>
              <a:rPr lang="ko-KR" altLang="en-US" sz="1200" dirty="0" smtClean="0"/>
              <a:t>웹 개발자가 바로 사용가능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새로운 언어 배울 필요 없음</a:t>
            </a:r>
            <a:endParaRPr lang="en-US" altLang="ko-KR" sz="1200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ko-KR" altLang="en-US" dirty="0"/>
              <a:t>개발 속도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웹 애플리케이션의 구조를 재사용</a:t>
            </a:r>
            <a:endParaRPr lang="en-US" altLang="ko-KR" sz="1200" dirty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3</a:t>
            </a:r>
            <a:r>
              <a:rPr lang="en-US" altLang="ko-KR" dirty="0"/>
              <a:t>. </a:t>
            </a:r>
            <a:r>
              <a:rPr lang="ko-KR" altLang="en-US" dirty="0"/>
              <a:t>크로스 플랫폼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각 </a:t>
            </a:r>
            <a:r>
              <a:rPr lang="en-US" altLang="ko-KR" sz="1200" dirty="0" smtClean="0"/>
              <a:t>OS</a:t>
            </a:r>
            <a:r>
              <a:rPr lang="ko-KR" altLang="en-US" sz="1200" dirty="0" smtClean="0"/>
              <a:t>마다 최적화 필요 없음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세가지 </a:t>
            </a:r>
            <a:r>
              <a:rPr lang="en-US" altLang="ko-KR" sz="1200" dirty="0" smtClean="0"/>
              <a:t>OS </a:t>
            </a:r>
            <a:r>
              <a:rPr lang="ko-KR" altLang="en-US" sz="1200" dirty="0" smtClean="0"/>
              <a:t>빌드 지원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68400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17498</TotalTime>
  <Words>425</Words>
  <Application>Microsoft Office PowerPoint</Application>
  <PresentationFormat>화면 슬라이드 쇼(16:10)</PresentationFormat>
  <Paragraphs>85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Calibri</vt:lpstr>
      <vt:lpstr>맑은 고딕</vt:lpstr>
      <vt:lpstr>Century Gothic</vt:lpstr>
      <vt:lpstr>Arial</vt:lpstr>
      <vt:lpstr>나눔바른고딕</vt:lpstr>
      <vt:lpstr>Office 테마</vt:lpstr>
      <vt:lpstr>ELECTRON JS 소개서</vt:lpstr>
      <vt:lpstr>CONTENT</vt:lpstr>
      <vt:lpstr>1. 개요  </vt:lpstr>
      <vt:lpstr>1. 개요  </vt:lpstr>
      <vt:lpstr>1. 개요  </vt:lpstr>
      <vt:lpstr>2. 활용사례 </vt:lpstr>
      <vt:lpstr>3. Electron JS 배경</vt:lpstr>
      <vt:lpstr>3. Electron JS 배경</vt:lpstr>
      <vt:lpstr>4. 장ㆍ단점</vt:lpstr>
      <vt:lpstr>4. 장ㆍ단점</vt:lpstr>
      <vt:lpstr>4. 장ㆍ단점</vt:lpstr>
      <vt:lpstr>5. ElectronJS 설치 및 빌드, 실행</vt:lpstr>
      <vt:lpstr>5. ElectronJS 설치 및 빌드, 실행</vt:lpstr>
      <vt:lpstr>6. 마무리</vt:lpstr>
      <vt:lpstr>6. 마무리</vt:lpstr>
      <vt:lpstr>감사합니다.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Bomi Choi</dc:creator>
  <cp:lastModifiedBy>aaa</cp:lastModifiedBy>
  <cp:revision>306</cp:revision>
  <cp:lastPrinted>2017-11-17T08:25:54Z</cp:lastPrinted>
  <dcterms:created xsi:type="dcterms:W3CDTF">2016-03-03T04:09:01Z</dcterms:created>
  <dcterms:modified xsi:type="dcterms:W3CDTF">2022-12-14T11:03:32Z</dcterms:modified>
</cp:coreProperties>
</file>